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57" r:id="rId3"/>
    <p:sldId id="261" r:id="rId4"/>
    <p:sldId id="259" r:id="rId5"/>
    <p:sldId id="258" r:id="rId6"/>
    <p:sldId id="260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6606B-E368-4CC2-85B6-F3D364C34DF3}" type="datetimeFigureOut">
              <a:rPr lang="it-IT" smtClean="0"/>
              <a:pPr/>
              <a:t>14/12/2014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06B9F-080B-4E63-9066-BE9F1C52170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14/12/2014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14/12/2014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14/12/2014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14/12/2014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14/12/2014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14/12/2014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usticideltrusco.i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sketch WineM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3528392" cy="3384376"/>
          </a:xfrm>
        </p:spPr>
      </p:pic>
      <p:sp>
        <p:nvSpPr>
          <p:cNvPr id="5" name="Rettangolo 4"/>
          <p:cNvSpPr/>
          <p:nvPr/>
        </p:nvSpPr>
        <p:spPr>
          <a:xfrm>
            <a:off x="3275856" y="4149080"/>
            <a:ext cx="3816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WineMOD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Immagine 6" descr="logo winem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720080" cy="79208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4941168"/>
            <a:ext cx="9144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Sistema modulare per cantina/ Modular system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cellar</a:t>
            </a:r>
            <a:endParaRPr lang="it-IT" dirty="0"/>
          </a:p>
        </p:txBody>
      </p:sp>
      <p:pic>
        <p:nvPicPr>
          <p:cNvPr id="9" name="Immagine 8" descr="banner_rustici_esho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6381328"/>
            <a:ext cx="3995936" cy="47667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" y="6525344"/>
            <a:ext cx="3635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www.rusticideltrusco.it</a:t>
            </a:r>
            <a:endParaRPr lang="it-IT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Winemod e bottig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2088232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411760" y="332656"/>
            <a:ext cx="324036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Cos’è WineMOD?</a:t>
            </a:r>
          </a:p>
        </p:txBody>
      </p:sp>
      <p:pic>
        <p:nvPicPr>
          <p:cNvPr id="8" name="Immagine 7" descr="banner_rustici_esh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328"/>
            <a:ext cx="3419872" cy="47667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707904" y="3501008"/>
            <a:ext cx="208823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What</a:t>
            </a:r>
            <a:r>
              <a:rPr lang="it-IT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’s WineMOD?</a:t>
            </a:r>
            <a:endParaRPr lang="it-IT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1124744"/>
            <a:ext cx="5616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WM</a:t>
            </a:r>
            <a:r>
              <a:rPr lang="it-IT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è un </a:t>
            </a:r>
            <a:r>
              <a:rPr lang="it-IT" sz="12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sistema modulare </a:t>
            </a:r>
            <a:r>
              <a:rPr lang="it-IT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per realizzare </a:t>
            </a:r>
            <a:r>
              <a:rPr lang="it-IT" sz="12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cantinette</a:t>
            </a:r>
            <a:r>
              <a:rPr lang="it-IT" sz="12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,enoteche e angoli bar </a:t>
            </a:r>
            <a:r>
              <a:rPr lang="it-IT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nelle residenze,nei locali,all’aperto.</a:t>
            </a:r>
          </a:p>
          <a:p>
            <a:r>
              <a:rPr lang="it-IT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Il cuore del sistema è il </a:t>
            </a:r>
            <a:r>
              <a:rPr lang="it-IT" sz="12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modulo WM</a:t>
            </a:r>
            <a:r>
              <a:rPr lang="it-IT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,un elemento spaziale in </a:t>
            </a:r>
            <a:r>
              <a:rPr lang="it-IT" sz="12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travertino anticato</a:t>
            </a:r>
            <a:r>
              <a:rPr lang="it-IT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 forma di parallelepipedo con fori per l’alloggiamento di bottiglie.</a:t>
            </a:r>
          </a:p>
          <a:p>
            <a:r>
              <a:rPr lang="it-IT" sz="12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L’innovazione è</a:t>
            </a:r>
            <a:r>
              <a:rPr lang="it-IT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proprio  </a:t>
            </a:r>
            <a:r>
              <a:rPr lang="it-IT" sz="12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il modulo</a:t>
            </a:r>
            <a:r>
              <a:rPr lang="it-IT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it-IT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Il modulo WM consente di realizzare in </a:t>
            </a:r>
            <a:r>
              <a:rPr lang="it-IT" sz="12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modo versatile e originale </a:t>
            </a:r>
            <a:r>
              <a:rPr lang="it-IT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delle  strutture ogni volta diverse  a secondo delle esigenze del cliente.</a:t>
            </a:r>
          </a:p>
          <a:p>
            <a:r>
              <a:rPr lang="it-IT" sz="12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Il progettista  potrà realizzare strutture uniche utilizzando  come materia prima il modulo WM.</a:t>
            </a:r>
          </a:p>
          <a:p>
            <a:r>
              <a:rPr lang="it-IT" sz="12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Arrivederci</a:t>
            </a:r>
            <a:endParaRPr lang="it-IT" sz="12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11560" y="4149080"/>
            <a:ext cx="5971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WM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is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modular system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for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making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cellars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,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winery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and set bar in house,in hall,</a:t>
            </a:r>
          </a:p>
          <a:p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In outdoor.</a:t>
            </a:r>
          </a:p>
          <a:p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Module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WM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is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center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of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system in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tumbled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travertine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with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holes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for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bottles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Module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is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innovation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You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can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make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original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customized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cellar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for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each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customers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Each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designer 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will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make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great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cellars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with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module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WM.</a:t>
            </a:r>
          </a:p>
          <a:p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See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you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</a:rPr>
              <a:t>soon</a:t>
            </a:r>
            <a:endParaRPr lang="it-IT" sz="12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it-IT" sz="1200" dirty="0"/>
          </a:p>
        </p:txBody>
      </p:sp>
      <p:pic>
        <p:nvPicPr>
          <p:cNvPr id="9" name="Immagine 8" descr="logo winem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720080" cy="79208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rmomacc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0"/>
            <a:ext cx="3528392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87624" y="188641"/>
            <a:ext cx="316835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ea typeface="NSimSun" pitchFamily="49" charset="-122"/>
              </a:rPr>
              <a:t>WineMOD</a:t>
            </a:r>
            <a:r>
              <a:rPr lang="it-IT" sz="1200" dirty="0" smtClean="0">
                <a:ea typeface="NSimSun" pitchFamily="49" charset="-122"/>
              </a:rPr>
              <a:t>  è un marchio registrato</a:t>
            </a:r>
          </a:p>
          <a:p>
            <a:r>
              <a:rPr lang="it-IT" sz="1200" dirty="0" smtClean="0">
                <a:ea typeface="NSimSun" pitchFamily="49" charset="-122"/>
              </a:rPr>
              <a:t>Una opportunità per il tuo lavoro</a:t>
            </a:r>
            <a:endParaRPr lang="it-IT" sz="1200" dirty="0">
              <a:ea typeface="NSimSun" pitchFamily="49" charset="-12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5" y="1196752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WM è un marchio registrato e un modello brevettato .</a:t>
            </a:r>
          </a:p>
          <a:p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WM  è un prodotto esclusivo con una potenzialità di mercato </a:t>
            </a:r>
          </a:p>
          <a:p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alta.</a:t>
            </a:r>
          </a:p>
          <a:p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Sei un rivenditore,un designer,un amante del buon vino ? contattaci</a:t>
            </a:r>
          </a:p>
          <a:p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Scrivi a 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  <a:hlinkClick r:id="rId3"/>
              </a:rPr>
              <a:t>info@rusticideltrusco.it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 e diventa un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ns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 promoter .</a:t>
            </a:r>
          </a:p>
          <a:p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27584" y="3789040"/>
            <a:ext cx="237626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ea typeface="NSimSun" pitchFamily="49" charset="-122"/>
              </a:rPr>
              <a:t>WineMOD </a:t>
            </a:r>
            <a:r>
              <a:rPr lang="it-IT" sz="1200" dirty="0" err="1" smtClean="0">
                <a:ea typeface="NSimSun" pitchFamily="49" charset="-122"/>
              </a:rPr>
              <a:t>is</a:t>
            </a:r>
            <a:r>
              <a:rPr lang="it-IT" sz="1200" dirty="0" smtClean="0">
                <a:ea typeface="NSimSun" pitchFamily="49" charset="-122"/>
              </a:rPr>
              <a:t> a trademark.</a:t>
            </a:r>
          </a:p>
          <a:p>
            <a:r>
              <a:rPr lang="it-IT" sz="1200" dirty="0" smtClean="0">
                <a:ea typeface="NSimSun" pitchFamily="49" charset="-122"/>
              </a:rPr>
              <a:t>An </a:t>
            </a:r>
            <a:r>
              <a:rPr lang="it-IT" sz="1200" dirty="0" err="1" smtClean="0">
                <a:ea typeface="NSimSun" pitchFamily="49" charset="-122"/>
              </a:rPr>
              <a:t>opportunity</a:t>
            </a:r>
            <a:r>
              <a:rPr lang="it-IT" sz="1200" dirty="0" smtClean="0">
                <a:ea typeface="NSimSun" pitchFamily="49" charset="-122"/>
              </a:rPr>
              <a:t> </a:t>
            </a:r>
            <a:r>
              <a:rPr lang="it-IT" sz="1200" dirty="0" err="1" smtClean="0">
                <a:ea typeface="NSimSun" pitchFamily="49" charset="-122"/>
              </a:rPr>
              <a:t>for</a:t>
            </a:r>
            <a:r>
              <a:rPr lang="it-IT" sz="1200" dirty="0" smtClean="0">
                <a:ea typeface="NSimSun" pitchFamily="49" charset="-122"/>
              </a:rPr>
              <a:t> </a:t>
            </a:r>
            <a:r>
              <a:rPr lang="it-IT" sz="1200" dirty="0" err="1" smtClean="0">
                <a:ea typeface="NSimSun" pitchFamily="49" charset="-122"/>
              </a:rPr>
              <a:t>your</a:t>
            </a:r>
            <a:r>
              <a:rPr lang="it-IT" sz="1200" dirty="0" smtClean="0">
                <a:ea typeface="NSimSun" pitchFamily="49" charset="-122"/>
              </a:rPr>
              <a:t> job.</a:t>
            </a:r>
            <a:endParaRPr lang="it-IT" sz="1200" dirty="0">
              <a:ea typeface="NSimSun" pitchFamily="49" charset="-122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581128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WM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is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 a trademark and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patented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model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.</a:t>
            </a:r>
          </a:p>
          <a:p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WM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is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exclusive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product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with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potential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 market high.</a:t>
            </a:r>
          </a:p>
          <a:p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Are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you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 a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reseller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,a designer,a 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winelover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?</a:t>
            </a:r>
          </a:p>
          <a:p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Contact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us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:info@rusticideltrusco.it and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become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 </a:t>
            </a:r>
            <a:r>
              <a:rPr lang="it-IT" sz="1200" i="1" dirty="0" err="1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our</a:t>
            </a:r>
            <a:r>
              <a:rPr lang="it-IT" sz="1200" i="1" dirty="0" smtClean="0">
                <a:solidFill>
                  <a:schemeClr val="tx1">
                    <a:lumMod val="75000"/>
                  </a:schemeClr>
                </a:solidFill>
                <a:ea typeface="NSimSun" pitchFamily="49" charset="-122"/>
              </a:rPr>
              <a:t> promoter.</a:t>
            </a:r>
            <a:endParaRPr lang="it-IT" sz="1200" i="1" dirty="0">
              <a:solidFill>
                <a:schemeClr val="tx1">
                  <a:lumMod val="75000"/>
                </a:schemeClr>
              </a:solidFill>
              <a:ea typeface="NSimSun" pitchFamily="49" charset="-122"/>
            </a:endParaRPr>
          </a:p>
        </p:txBody>
      </p:sp>
      <p:pic>
        <p:nvPicPr>
          <p:cNvPr id="8" name="Immagine 7" descr="banner_rustici_esho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86500"/>
            <a:ext cx="4355976" cy="571500"/>
          </a:xfrm>
          <a:prstGeom prst="rect">
            <a:avLst/>
          </a:prstGeom>
        </p:spPr>
      </p:pic>
      <p:pic>
        <p:nvPicPr>
          <p:cNvPr id="9" name="Immagine 8" descr="logo winemo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720080" cy="7920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banner_rustici_esho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6300" y="5733256"/>
            <a:ext cx="4457700" cy="571500"/>
          </a:xfrm>
        </p:spPr>
      </p:pic>
      <p:sp>
        <p:nvSpPr>
          <p:cNvPr id="5" name="CasellaDiTesto 4"/>
          <p:cNvSpPr txBox="1"/>
          <p:nvPr/>
        </p:nvSpPr>
        <p:spPr>
          <a:xfrm>
            <a:off x="4788024" y="6381328"/>
            <a:ext cx="4248472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www.facebook.com/</a:t>
            </a:r>
            <a:r>
              <a:rPr lang="it-IT" sz="1600" dirty="0" err="1" smtClean="0"/>
              <a:t>winemod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6581001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www.rusticideltrusco.it</a:t>
            </a:r>
            <a:endParaRPr lang="it-IT" sz="1200" dirty="0"/>
          </a:p>
        </p:txBody>
      </p:sp>
      <p:pic>
        <p:nvPicPr>
          <p:cNvPr id="6" name="Immagine 5" descr="logo winem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720080" cy="792088"/>
          </a:xfrm>
          <a:prstGeom prst="rect">
            <a:avLst/>
          </a:prstGeom>
        </p:spPr>
      </p:pic>
      <p:pic>
        <p:nvPicPr>
          <p:cNvPr id="8" name="Immagine 7" descr="WM Mauriz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0"/>
            <a:ext cx="4896544" cy="544522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228184" y="476672"/>
            <a:ext cx="194421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Soluzione a Parete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84168" y="908720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La soluzione a parete è una delle più utilizzate .</a:t>
            </a:r>
          </a:p>
          <a:p>
            <a:r>
              <a:rPr lang="it-IT" sz="1200" i="1" dirty="0" smtClean="0"/>
              <a:t>Può essere con nicchia</a:t>
            </a:r>
            <a:r>
              <a:rPr lang="it-IT" sz="1200" i="1" dirty="0" smtClean="0">
                <a:solidFill>
                  <a:srgbClr val="FF0000"/>
                </a:solidFill>
              </a:rPr>
              <a:t> </a:t>
            </a:r>
            <a:r>
              <a:rPr lang="it-IT" sz="1200" b="1" i="1" dirty="0" smtClean="0"/>
              <a:t>o con </a:t>
            </a:r>
            <a:r>
              <a:rPr lang="it-IT" sz="1200" i="1" dirty="0" smtClean="0"/>
              <a:t>elementi laterali. </a:t>
            </a:r>
          </a:p>
          <a:p>
            <a:r>
              <a:rPr lang="it-IT" sz="1200" i="1" dirty="0" smtClean="0"/>
              <a:t>Nella foto un’ambientazione </a:t>
            </a:r>
            <a:r>
              <a:rPr lang="it-IT" sz="1200" i="1" dirty="0" err="1" smtClean="0"/>
              <a:t>winemod</a:t>
            </a:r>
            <a:r>
              <a:rPr lang="it-IT" sz="1200" i="1" dirty="0" smtClean="0"/>
              <a:t> realizzata nella nicchia creata da una porta murata in una residenza d’epoca.</a:t>
            </a:r>
            <a:endParaRPr lang="it-IT" sz="1200" i="1" dirty="0"/>
          </a:p>
        </p:txBody>
      </p:sp>
      <p:sp>
        <p:nvSpPr>
          <p:cNvPr id="12" name="Rettangolo 11"/>
          <p:cNvSpPr/>
          <p:nvPr/>
        </p:nvSpPr>
        <p:spPr>
          <a:xfrm>
            <a:off x="6084168" y="3717032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The solution to the wall is one of the most used.</a:t>
            </a:r>
          </a:p>
          <a:p>
            <a:r>
              <a:rPr lang="en-US" sz="1200" i="1" dirty="0" smtClean="0"/>
              <a:t>It can be with niche or side elements.</a:t>
            </a:r>
          </a:p>
          <a:p>
            <a:r>
              <a:rPr lang="en-US" sz="1200" i="1" dirty="0" smtClean="0"/>
              <a:t>In picture </a:t>
            </a:r>
            <a:r>
              <a:rPr lang="en-US" sz="1200" i="1" dirty="0" err="1" smtClean="0"/>
              <a:t>winemod</a:t>
            </a:r>
            <a:r>
              <a:rPr lang="en-US" sz="1200" i="1" dirty="0" smtClean="0"/>
              <a:t> a setting made in the niche created by a door in a ancient  palace.</a:t>
            </a:r>
            <a:endParaRPr lang="it-IT" sz="1200" i="1" dirty="0"/>
          </a:p>
        </p:txBody>
      </p:sp>
      <p:sp>
        <p:nvSpPr>
          <p:cNvPr id="13" name="Rettangolo 12"/>
          <p:cNvSpPr/>
          <p:nvPr/>
        </p:nvSpPr>
        <p:spPr>
          <a:xfrm>
            <a:off x="6228185" y="3244334"/>
            <a:ext cx="1944216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it-IT" sz="1400" dirty="0" err="1" smtClean="0"/>
              <a:t>Solution</a:t>
            </a:r>
            <a:r>
              <a:rPr lang="it-IT" sz="1400" dirty="0" smtClean="0"/>
              <a:t> </a:t>
            </a:r>
            <a:r>
              <a:rPr lang="it-IT" sz="1400" dirty="0" err="1" smtClean="0"/>
              <a:t>for</a:t>
            </a:r>
            <a:r>
              <a:rPr lang="it-IT" sz="1400" dirty="0" smtClean="0"/>
              <a:t> the </a:t>
            </a:r>
            <a:r>
              <a:rPr lang="it-IT" sz="1400" dirty="0" err="1" smtClean="0"/>
              <a:t>wall</a:t>
            </a:r>
            <a:endParaRPr lang="it-IT" sz="1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WM Vol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332656"/>
            <a:ext cx="3322464" cy="6048672"/>
          </a:xfrm>
        </p:spPr>
      </p:pic>
      <p:sp>
        <p:nvSpPr>
          <p:cNvPr id="7" name="CasellaDiTesto 6"/>
          <p:cNvSpPr txBox="1"/>
          <p:nvPr/>
        </p:nvSpPr>
        <p:spPr>
          <a:xfrm>
            <a:off x="1331640" y="260648"/>
            <a:ext cx="7812360" cy="369332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WineMOD   soluzione  d’angolo</a:t>
            </a:r>
            <a:endParaRPr lang="it-IT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2852936"/>
            <a:ext cx="558011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                      </a:t>
            </a:r>
            <a:r>
              <a:rPr lang="it-IT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WineMOD</a:t>
            </a:r>
            <a:r>
              <a:rPr lang="it-IT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corner </a:t>
            </a:r>
            <a:r>
              <a:rPr lang="it-IT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solution</a:t>
            </a:r>
            <a:r>
              <a:rPr lang="it-IT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it-IT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Immagine 8" descr="banner_rustici_esh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53336"/>
            <a:ext cx="5580112" cy="40466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115616" y="90872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Un ‘altra soluzione tipo è quella ad angolo,in questa foto su uno dei lati è realizzata una struttura a mensole e montanti in travertino anticato.</a:t>
            </a:r>
            <a:endParaRPr lang="it-IT" sz="1200" i="1" dirty="0"/>
          </a:p>
        </p:txBody>
      </p:sp>
      <p:pic>
        <p:nvPicPr>
          <p:cNvPr id="12" name="Immagine 11" descr="logo winem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720080" cy="79208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339752" y="3429000"/>
            <a:ext cx="334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 smtClean="0"/>
              <a:t>Another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solution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is</a:t>
            </a:r>
            <a:r>
              <a:rPr lang="it-IT" sz="1200" i="1" dirty="0" smtClean="0"/>
              <a:t> set corner,</a:t>
            </a:r>
          </a:p>
          <a:p>
            <a:r>
              <a:rPr lang="it-IT" sz="1200" i="1" dirty="0" smtClean="0"/>
              <a:t>In </a:t>
            </a:r>
            <a:r>
              <a:rPr lang="it-IT" sz="1200" i="1" dirty="0" err="1" smtClean="0"/>
              <a:t>picture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it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is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made</a:t>
            </a:r>
            <a:r>
              <a:rPr lang="it-IT" sz="1200" i="1" dirty="0" smtClean="0"/>
              <a:t> a system </a:t>
            </a:r>
            <a:r>
              <a:rPr lang="it-IT" sz="1200" i="1" dirty="0" err="1" smtClean="0"/>
              <a:t>with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shelves</a:t>
            </a:r>
            <a:endParaRPr lang="it-IT" sz="1200" i="1" dirty="0" smtClean="0"/>
          </a:p>
          <a:p>
            <a:r>
              <a:rPr lang="it-IT" sz="1200" i="1" dirty="0" smtClean="0"/>
              <a:t>and </a:t>
            </a:r>
            <a:r>
              <a:rPr lang="it-IT" sz="1200" i="1" dirty="0" err="1" smtClean="0"/>
              <a:t>uprights</a:t>
            </a:r>
            <a:r>
              <a:rPr lang="it-IT" sz="1200" i="1" dirty="0" smtClean="0"/>
              <a:t> in </a:t>
            </a:r>
            <a:r>
              <a:rPr lang="it-IT" sz="1200" i="1" dirty="0" err="1" smtClean="0"/>
              <a:t>tumbled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travertine</a:t>
            </a:r>
            <a:r>
              <a:rPr lang="it-IT" sz="1200" i="1" dirty="0" smtClean="0"/>
              <a:t>.</a:t>
            </a:r>
          </a:p>
          <a:p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wm antenucc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56592" y="1124744"/>
            <a:ext cx="5328592" cy="345638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15816" y="476672"/>
            <a:ext cx="324036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WineMOD soluzione per pilastro</a:t>
            </a:r>
            <a:endParaRPr lang="it-IT" sz="1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72200" y="3140968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</a:rPr>
              <a:t>WineMOD pillar </a:t>
            </a:r>
            <a:r>
              <a:rPr lang="it-IT" sz="1200" dirty="0" err="1" smtClean="0">
                <a:solidFill>
                  <a:srgbClr val="C00000"/>
                </a:solidFill>
              </a:rPr>
              <a:t>solution</a:t>
            </a:r>
            <a:endParaRPr lang="it-IT" sz="1200" dirty="0">
              <a:solidFill>
                <a:srgbClr val="C00000"/>
              </a:solidFill>
            </a:endParaRPr>
          </a:p>
        </p:txBody>
      </p:sp>
      <p:pic>
        <p:nvPicPr>
          <p:cNvPr id="7" name="Immagine 6" descr="banner_rustici_esh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53336"/>
            <a:ext cx="3923928" cy="404664"/>
          </a:xfrm>
          <a:prstGeom prst="rect">
            <a:avLst/>
          </a:prstGeom>
        </p:spPr>
      </p:pic>
      <p:pic>
        <p:nvPicPr>
          <p:cNvPr id="8" name="Immagine 7" descr="logo winem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720080" cy="79208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843808" y="908720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Questa realizzazione rappresenta un progetto tipo,la soluzione relativa  ad un pilastro.</a:t>
            </a:r>
          </a:p>
          <a:p>
            <a:r>
              <a:rPr lang="it-IT" sz="1200" i="1" dirty="0" smtClean="0"/>
              <a:t>In molte residenze,soprattutto a schiera o anche bifamiliari  è possibile ritrovare pilastri al centro di ambienti.</a:t>
            </a:r>
          </a:p>
          <a:p>
            <a:r>
              <a:rPr lang="it-IT" sz="1200" i="1" dirty="0" smtClean="0"/>
              <a:t>Tali elementi possono essere utilizzati per realizzare la vs cantina </a:t>
            </a:r>
            <a:r>
              <a:rPr lang="it-IT" sz="1200" i="1" dirty="0" err="1" smtClean="0"/>
              <a:t>wineMOD</a:t>
            </a:r>
            <a:r>
              <a:rPr lang="it-IT" sz="1200" i="1" dirty="0" smtClean="0"/>
              <a:t>,magari abbinandola ad una libreria su un’altra faccia del pilastro,come nella foto.</a:t>
            </a:r>
            <a:endParaRPr lang="it-IT" sz="1200" i="1" dirty="0"/>
          </a:p>
        </p:txBody>
      </p:sp>
      <p:pic>
        <p:nvPicPr>
          <p:cNvPr id="1026" name="Picture 2" descr="C:\Users\Maurizio\Desktop\WineMOD\Librer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622841" y="1793983"/>
            <a:ext cx="5514942" cy="3312368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2843808" y="3789040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This realization is a project type, the solution on a pillar.</a:t>
            </a:r>
          </a:p>
          <a:p>
            <a:r>
              <a:rPr lang="en-US" sz="1200" i="1" dirty="0" smtClean="0"/>
              <a:t>In many homes, especially detached or semidetached you can find pillars in the center of environments.</a:t>
            </a:r>
          </a:p>
          <a:p>
            <a:r>
              <a:rPr lang="en-US" sz="1200" i="1" dirty="0" smtClean="0"/>
              <a:t>These elements can be used to achieve </a:t>
            </a:r>
            <a:r>
              <a:rPr lang="en-US" sz="1200" i="1" dirty="0" err="1" smtClean="0"/>
              <a:t>vs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wineMOD</a:t>
            </a:r>
            <a:r>
              <a:rPr lang="en-US" sz="1200" i="1" dirty="0" smtClean="0"/>
              <a:t> cellar, perhaps combining it with a library on another side of the pillar, as in the photo.</a:t>
            </a:r>
            <a:endParaRPr lang="it-IT" sz="1200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915816" y="3429000"/>
            <a:ext cx="259228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WineMOD </a:t>
            </a:r>
            <a:r>
              <a:rPr lang="it-IT" sz="1400" b="1" dirty="0" err="1" smtClean="0"/>
              <a:t>solution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for</a:t>
            </a:r>
            <a:r>
              <a:rPr lang="it-IT" sz="1400" b="1" dirty="0" smtClean="0"/>
              <a:t> pillar</a:t>
            </a:r>
            <a:endParaRPr lang="it-IT" sz="1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43608" y="548680"/>
            <a:ext cx="4968552" cy="36004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it-IT" sz="1400" dirty="0" smtClean="0"/>
              <a:t>Soluzione  a  Spot</a:t>
            </a:r>
            <a:endParaRPr lang="it-IT" sz="1400" dirty="0"/>
          </a:p>
        </p:txBody>
      </p:sp>
      <p:pic>
        <p:nvPicPr>
          <p:cNvPr id="4" name="Segnaposto contenuto 3" descr="logo winem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19051" cy="793865"/>
          </a:xfrm>
          <a:prstGeom prst="rect">
            <a:avLst/>
          </a:prstGeom>
        </p:spPr>
      </p:pic>
      <p:pic>
        <p:nvPicPr>
          <p:cNvPr id="5" name="Immagine 4" descr="Spot Chic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88640"/>
            <a:ext cx="3096344" cy="4968552"/>
          </a:xfrm>
          <a:prstGeom prst="rect">
            <a:avLst/>
          </a:prstGeom>
        </p:spPr>
      </p:pic>
      <p:pic>
        <p:nvPicPr>
          <p:cNvPr id="6" name="Immagine 5" descr="Spot Tuz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96752"/>
            <a:ext cx="3096344" cy="453650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275856" y="2492896"/>
            <a:ext cx="151216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Spot </a:t>
            </a:r>
            <a:r>
              <a:rPr lang="it-IT" sz="1400" dirty="0" err="1" smtClean="0"/>
              <a:t>solution</a:t>
            </a:r>
            <a:endParaRPr lang="it-IT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winem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20080" cy="792088"/>
          </a:xfrm>
          <a:prstGeom prst="rect">
            <a:avLst/>
          </a:prstGeom>
        </p:spPr>
      </p:pic>
      <p:pic>
        <p:nvPicPr>
          <p:cNvPr id="5" name="Immagine 4" descr="banner_rustici_esh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328"/>
            <a:ext cx="3419872" cy="476672"/>
          </a:xfrm>
          <a:prstGeom prst="rect">
            <a:avLst/>
          </a:prstGeom>
        </p:spPr>
      </p:pic>
      <p:pic>
        <p:nvPicPr>
          <p:cNvPr id="10" name="Immagine 9" descr="Modulo da 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0"/>
            <a:ext cx="2808312" cy="508518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95536" y="4653136"/>
            <a:ext cx="44454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I moduli </a:t>
            </a:r>
            <a:r>
              <a:rPr lang="it-IT" sz="1400" i="1" dirty="0" err="1" smtClean="0"/>
              <a:t>WineMOD</a:t>
            </a:r>
            <a:r>
              <a:rPr lang="it-IT" sz="1400" i="1" dirty="0" smtClean="0"/>
              <a:t> possono essere </a:t>
            </a:r>
          </a:p>
          <a:p>
            <a:r>
              <a:rPr lang="it-IT" sz="1400" i="1" dirty="0" smtClean="0"/>
              <a:t>anche posti sul piano di un tavolo o di un mobile</a:t>
            </a:r>
          </a:p>
          <a:p>
            <a:r>
              <a:rPr lang="it-IT" sz="1400" i="1" dirty="0" smtClean="0"/>
              <a:t>e combinati in vari modi o semplicemente </a:t>
            </a:r>
          </a:p>
          <a:p>
            <a:r>
              <a:rPr lang="it-IT" sz="1400" i="1" dirty="0" smtClean="0"/>
              <a:t>appoggiati come il modulo da 9 fori.</a:t>
            </a:r>
          </a:p>
          <a:p>
            <a:endParaRPr lang="it-IT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076056" y="5301208"/>
            <a:ext cx="1994457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Compo</a:t>
            </a:r>
            <a:r>
              <a:rPr lang="it-IT" sz="1400" dirty="0" smtClean="0"/>
              <a:t> </a:t>
            </a:r>
            <a:r>
              <a:rPr lang="it-IT" sz="1400" dirty="0" err="1" smtClean="0"/>
              <a:t>for</a:t>
            </a:r>
            <a:r>
              <a:rPr lang="it-IT" sz="1400" dirty="0" smtClean="0"/>
              <a:t> forniture 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004048" y="5805264"/>
            <a:ext cx="422583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/>
              <a:t>Modules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WineMOD</a:t>
            </a:r>
            <a:r>
              <a:rPr lang="it-IT" sz="1400" i="1" dirty="0" smtClean="0"/>
              <a:t> can </a:t>
            </a:r>
            <a:r>
              <a:rPr lang="it-IT" sz="1400" i="1" dirty="0" err="1" smtClean="0"/>
              <a:t>be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placed</a:t>
            </a:r>
            <a:r>
              <a:rPr lang="it-IT" sz="1400" i="1" dirty="0" smtClean="0"/>
              <a:t> on a </a:t>
            </a:r>
            <a:r>
              <a:rPr lang="it-IT" sz="1400" i="1" dirty="0" err="1" smtClean="0"/>
              <a:t>table</a:t>
            </a:r>
            <a:r>
              <a:rPr lang="it-IT" sz="1400" i="1" dirty="0" smtClean="0"/>
              <a:t> or</a:t>
            </a:r>
          </a:p>
          <a:p>
            <a:r>
              <a:rPr lang="it-IT" sz="1400" i="1" dirty="0" smtClean="0"/>
              <a:t>a  </a:t>
            </a:r>
            <a:r>
              <a:rPr lang="it-IT" sz="1400" i="1" dirty="0" err="1" smtClean="0"/>
              <a:t>piece</a:t>
            </a:r>
            <a:r>
              <a:rPr lang="it-IT" sz="1400" i="1" dirty="0" smtClean="0"/>
              <a:t>  </a:t>
            </a:r>
            <a:r>
              <a:rPr lang="it-IT" sz="1400" i="1" dirty="0" err="1" smtClean="0"/>
              <a:t>of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furniture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combined</a:t>
            </a:r>
            <a:r>
              <a:rPr lang="it-IT" sz="1400" i="1" dirty="0" smtClean="0"/>
              <a:t> in </a:t>
            </a:r>
            <a:r>
              <a:rPr lang="it-IT" sz="1400" i="1" dirty="0" err="1" smtClean="0"/>
              <a:t>various</a:t>
            </a:r>
            <a:r>
              <a:rPr lang="it-IT" sz="1400" i="1" dirty="0" smtClean="0"/>
              <a:t> </a:t>
            </a:r>
          </a:p>
          <a:p>
            <a:r>
              <a:rPr lang="it-IT" sz="1400" i="1" dirty="0" err="1" smtClean="0"/>
              <a:t>ways</a:t>
            </a:r>
            <a:r>
              <a:rPr lang="it-IT" sz="1400" i="1" dirty="0" smtClean="0"/>
              <a:t> or </a:t>
            </a:r>
            <a:r>
              <a:rPr lang="it-IT" sz="1400" i="1" dirty="0" err="1" smtClean="0"/>
              <a:t>simply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resting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as</a:t>
            </a:r>
            <a:r>
              <a:rPr lang="it-IT" sz="1400" i="1" dirty="0" smtClean="0"/>
              <a:t> the </a:t>
            </a:r>
            <a:r>
              <a:rPr lang="it-IT" sz="1400" i="1" dirty="0" err="1" smtClean="0"/>
              <a:t>module</a:t>
            </a:r>
            <a:r>
              <a:rPr lang="it-IT" sz="1400" i="1" dirty="0" smtClean="0"/>
              <a:t> </a:t>
            </a:r>
          </a:p>
          <a:p>
            <a:r>
              <a:rPr lang="it-IT" sz="1400" i="1" dirty="0" err="1" smtClean="0"/>
              <a:t>to</a:t>
            </a:r>
            <a:r>
              <a:rPr lang="it-IT" sz="1400" i="1" dirty="0" smtClean="0"/>
              <a:t> 9 </a:t>
            </a:r>
            <a:r>
              <a:rPr lang="it-IT" sz="1400" i="1" dirty="0" err="1" smtClean="0"/>
              <a:t>holes</a:t>
            </a:r>
            <a:r>
              <a:rPr lang="it-IT" sz="1400" i="1" dirty="0" smtClean="0"/>
              <a:t>.</a:t>
            </a:r>
          </a:p>
          <a:p>
            <a:endParaRPr lang="it-IT" sz="1400" dirty="0"/>
          </a:p>
        </p:txBody>
      </p:sp>
      <p:pic>
        <p:nvPicPr>
          <p:cNvPr id="16" name="Immagine 15" descr="compo senza bottigl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16631"/>
            <a:ext cx="3816424" cy="3960441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683568" y="4221088"/>
            <a:ext cx="1800493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Compo</a:t>
            </a:r>
            <a:r>
              <a:rPr lang="it-IT" sz="1400" dirty="0" smtClean="0"/>
              <a:t> per mobile</a:t>
            </a:r>
            <a:endParaRPr lang="it-IT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 descr="logo winem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19051" cy="793865"/>
          </a:xfrm>
          <a:prstGeom prst="rect">
            <a:avLst/>
          </a:prstGeom>
        </p:spPr>
      </p:pic>
      <p:pic>
        <p:nvPicPr>
          <p:cNvPr id="5" name="Immagine 4" descr="banner_rustici_esh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6381328"/>
            <a:ext cx="3707904" cy="47667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504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www.rusticideltrusco.it</a:t>
            </a:r>
            <a:endParaRPr lang="it-IT" sz="1400" dirty="0"/>
          </a:p>
        </p:txBody>
      </p:sp>
      <p:pic>
        <p:nvPicPr>
          <p:cNvPr id="9" name="Immagine 8" descr="Scheda tecnica W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340768"/>
            <a:ext cx="3888432" cy="417195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419872" y="1844824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WineMOD</a:t>
            </a:r>
            <a:endParaRPr lang="it-IT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067944" y="2708920"/>
            <a:ext cx="5076056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Sistema modulare per cantina/</a:t>
            </a:r>
          </a:p>
          <a:p>
            <a:r>
              <a:rPr lang="it-IT" dirty="0" smtClean="0"/>
              <a:t>Modular system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cellar</a:t>
            </a:r>
            <a:endParaRPr lang="it-IT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Personalizzato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510B0F"/>
      </a:accent1>
      <a:accent2>
        <a:srgbClr val="510B0F"/>
      </a:accent2>
      <a:accent3>
        <a:srgbClr val="510B0F"/>
      </a:accent3>
      <a:accent4>
        <a:srgbClr val="510B0F"/>
      </a:accent4>
      <a:accent5>
        <a:srgbClr val="510B0F"/>
      </a:accent5>
      <a:accent6>
        <a:srgbClr val="510B0F"/>
      </a:accent6>
      <a:hlink>
        <a:srgbClr val="EB757B"/>
      </a:hlink>
      <a:folHlink>
        <a:srgbClr val="A3171E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602</TotalTime>
  <Words>597</Words>
  <Application>Microsoft Office PowerPoint</Application>
  <PresentationFormat>Presentazione su schermo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Viale</vt:lpstr>
      <vt:lpstr>Diapositiva 1</vt:lpstr>
      <vt:lpstr>Diapositiva 2</vt:lpstr>
      <vt:lpstr>Diapositiva 3</vt:lpstr>
      <vt:lpstr>Diapositiva 4</vt:lpstr>
      <vt:lpstr>Diapositiva 5</vt:lpstr>
      <vt:lpstr>Diapositiva 6</vt:lpstr>
      <vt:lpstr>Soluzione  a  Spot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WineMOD</dc:title>
  <dc:creator>Maurizio Massini</dc:creator>
  <cp:lastModifiedBy>Maurizio Massini</cp:lastModifiedBy>
  <cp:revision>65</cp:revision>
  <dcterms:created xsi:type="dcterms:W3CDTF">2014-11-24T20:45:50Z</dcterms:created>
  <dcterms:modified xsi:type="dcterms:W3CDTF">2014-12-14T21:45:36Z</dcterms:modified>
</cp:coreProperties>
</file>